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57" r:id="rId3"/>
    <p:sldId id="297" r:id="rId4"/>
    <p:sldId id="273" r:id="rId5"/>
    <p:sldId id="276" r:id="rId6"/>
    <p:sldId id="262" r:id="rId7"/>
    <p:sldId id="299" r:id="rId8"/>
    <p:sldId id="298" r:id="rId9"/>
    <p:sldId id="274" r:id="rId10"/>
    <p:sldId id="282" r:id="rId11"/>
    <p:sldId id="294" r:id="rId12"/>
    <p:sldId id="284" r:id="rId13"/>
    <p:sldId id="292" r:id="rId14"/>
    <p:sldId id="265" r:id="rId15"/>
    <p:sldId id="283" r:id="rId16"/>
    <p:sldId id="268" r:id="rId17"/>
    <p:sldId id="288" r:id="rId18"/>
    <p:sldId id="295" r:id="rId19"/>
    <p:sldId id="289" r:id="rId20"/>
    <p:sldId id="285" r:id="rId21"/>
    <p:sldId id="286" r:id="rId22"/>
    <p:sldId id="287" r:id="rId23"/>
    <p:sldId id="290" r:id="rId24"/>
    <p:sldId id="291" r:id="rId25"/>
    <p:sldId id="293" r:id="rId26"/>
    <p:sldId id="275" r:id="rId27"/>
    <p:sldId id="279" r:id="rId28"/>
    <p:sldId id="281" r:id="rId29"/>
    <p:sldId id="260" r:id="rId30"/>
    <p:sldId id="29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0"/>
    <p:restoredTop sz="91560"/>
  </p:normalViewPr>
  <p:slideViewPr>
    <p:cSldViewPr snapToGrid="0" snapToObjects="1">
      <p:cViewPr>
        <p:scale>
          <a:sx n="139" d="100"/>
          <a:sy n="139" d="100"/>
        </p:scale>
        <p:origin x="1120"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CF7452-C5A4-E343-9891-E7E62D3EBB21}" type="datetimeFigureOut">
              <a:rPr lang="en-US" smtClean="0"/>
              <a:t>9/17/18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3E7E40-B875-AD4C-986D-5326038091AA}" type="slidenum">
              <a:rPr lang="en-US" smtClean="0"/>
              <a:t>‹#›</a:t>
            </a:fld>
            <a:endParaRPr lang="en-US"/>
          </a:p>
        </p:txBody>
      </p:sp>
    </p:spTree>
    <p:extLst>
      <p:ext uri="{BB962C8B-B14F-4D97-AF65-F5344CB8AC3E}">
        <p14:creationId xmlns:p14="http://schemas.microsoft.com/office/powerpoint/2010/main" val="1403829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5D9C2-B715-B349-BCF7-72EBB428A3C2}" type="datetimeFigureOut">
              <a:rPr lang="en-US" smtClean="0"/>
              <a:t>9/17/18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E2E91E-E4B1-8346-AF98-22B51AA76BC1}" type="slidenum">
              <a:rPr lang="en-US" smtClean="0"/>
              <a:t>‹#›</a:t>
            </a:fld>
            <a:endParaRPr lang="en-US"/>
          </a:p>
        </p:txBody>
      </p:sp>
    </p:spTree>
    <p:extLst>
      <p:ext uri="{BB962C8B-B14F-4D97-AF65-F5344CB8AC3E}">
        <p14:creationId xmlns:p14="http://schemas.microsoft.com/office/powerpoint/2010/main" val="1679279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 fascinating outcome of the developmental process is the diversification of a large number of cell types, all of which originate from one cell and share the same genome. But we still don’t completely understand how this cell type diversification is orchestrated, </a:t>
            </a:r>
            <a:endParaRPr lang="en-US" dirty="0"/>
          </a:p>
        </p:txBody>
      </p:sp>
      <p:sp>
        <p:nvSpPr>
          <p:cNvPr id="4" name="Slide Number Placeholder 3"/>
          <p:cNvSpPr>
            <a:spLocks noGrp="1"/>
          </p:cNvSpPr>
          <p:nvPr>
            <p:ph type="sldNum" sz="quarter" idx="10"/>
          </p:nvPr>
        </p:nvSpPr>
        <p:spPr/>
        <p:txBody>
          <a:bodyPr/>
          <a:lstStyle/>
          <a:p>
            <a:fld id="{EBE2E91E-E4B1-8346-AF98-22B51AA76BC1}" type="slidenum">
              <a:rPr lang="en-US" smtClean="0"/>
              <a:t>1</a:t>
            </a:fld>
            <a:endParaRPr lang="en-US"/>
          </a:p>
        </p:txBody>
      </p:sp>
    </p:spTree>
    <p:extLst>
      <p:ext uri="{BB962C8B-B14F-4D97-AF65-F5344CB8AC3E}">
        <p14:creationId xmlns:p14="http://schemas.microsoft.com/office/powerpoint/2010/main" val="103433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C </a:t>
            </a:r>
            <a:r>
              <a:rPr lang="en-US" sz="1200" b="0" i="0" u="none" strike="noStrike" kern="1200" dirty="0" err="1" smtClean="0">
                <a:solidFill>
                  <a:schemeClr val="tx1"/>
                </a:solidFill>
                <a:effectLst/>
                <a:latin typeface="+mn-lt"/>
                <a:ea typeface="+mn-ea"/>
                <a:cs typeface="+mn-cs"/>
              </a:rPr>
              <a:t>elegans</a:t>
            </a:r>
            <a:r>
              <a:rPr lang="en-US" sz="1200" b="0" i="0" u="none" strike="noStrike" kern="1200" dirty="0" smtClean="0">
                <a:solidFill>
                  <a:schemeClr val="tx1"/>
                </a:solidFill>
                <a:effectLst/>
                <a:latin typeface="+mn-lt"/>
                <a:ea typeface="+mn-ea"/>
                <a:cs typeface="+mn-cs"/>
              </a:rPr>
              <a:t>. And it is extremely powerful model actually, because it has relatively small amount of cells  558 after hatching in adult organism and what is much more important the development of the worm is invariant, and as you can see on this slide all this complexity of cell types is formed in 9-11 divisions and trajectories of all cells are well known. </a:t>
            </a:r>
            <a:endParaRPr lang="en-US" dirty="0"/>
          </a:p>
        </p:txBody>
      </p:sp>
      <p:sp>
        <p:nvSpPr>
          <p:cNvPr id="4" name="Slide Number Placeholder 3"/>
          <p:cNvSpPr>
            <a:spLocks noGrp="1"/>
          </p:cNvSpPr>
          <p:nvPr>
            <p:ph type="sldNum" sz="quarter" idx="10"/>
          </p:nvPr>
        </p:nvSpPr>
        <p:spPr/>
        <p:txBody>
          <a:bodyPr/>
          <a:lstStyle/>
          <a:p>
            <a:fld id="{EBE2E91E-E4B1-8346-AF98-22B51AA76BC1}" type="slidenum">
              <a:rPr lang="en-US" smtClean="0"/>
              <a:t>2</a:t>
            </a:fld>
            <a:endParaRPr lang="en-US"/>
          </a:p>
        </p:txBody>
      </p:sp>
    </p:spTree>
    <p:extLst>
      <p:ext uri="{BB962C8B-B14F-4D97-AF65-F5344CB8AC3E}">
        <p14:creationId xmlns:p14="http://schemas.microsoft.com/office/powerpoint/2010/main" val="25699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E2E91E-E4B1-8346-AF98-22B51AA76BC1}" type="slidenum">
              <a:rPr lang="en-US" smtClean="0"/>
              <a:t>9</a:t>
            </a:fld>
            <a:endParaRPr lang="en-US"/>
          </a:p>
        </p:txBody>
      </p:sp>
    </p:spTree>
    <p:extLst>
      <p:ext uri="{BB962C8B-B14F-4D97-AF65-F5344CB8AC3E}">
        <p14:creationId xmlns:p14="http://schemas.microsoft.com/office/powerpoint/2010/main" val="5769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E2E91E-E4B1-8346-AF98-22B51AA76BC1}" type="slidenum">
              <a:rPr lang="en-US" smtClean="0"/>
              <a:t>12</a:t>
            </a:fld>
            <a:endParaRPr lang="en-US"/>
          </a:p>
        </p:txBody>
      </p:sp>
    </p:spTree>
    <p:extLst>
      <p:ext uri="{BB962C8B-B14F-4D97-AF65-F5344CB8AC3E}">
        <p14:creationId xmlns:p14="http://schemas.microsoft.com/office/powerpoint/2010/main" val="27116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We don’t know how exactly a cell acquires its final identity. Does a cell make a series of decisions, gradually restricting its developmental potential. Or in opposite all key changes happen only at the end, during the last divisions.</a:t>
            </a:r>
          </a:p>
          <a:p>
            <a:pPr rtl="0"/>
            <a:r>
              <a:rPr lang="en-US" sz="1200" b="0" i="0" u="none" strike="noStrike" kern="1200" dirty="0" smtClean="0">
                <a:solidFill>
                  <a:schemeClr val="tx1"/>
                </a:solidFill>
                <a:effectLst/>
                <a:latin typeface="+mn-lt"/>
                <a:ea typeface="+mn-ea"/>
                <a:cs typeface="+mn-cs"/>
              </a:rPr>
              <a:t>Of course we want to know what are the key developmental regulators that distinguish different lineage branches</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EBE2E91E-E4B1-8346-AF98-22B51AA76BC1}" type="slidenum">
              <a:rPr lang="en-US" smtClean="0"/>
              <a:t>29</a:t>
            </a:fld>
            <a:endParaRPr lang="en-US"/>
          </a:p>
        </p:txBody>
      </p:sp>
    </p:spTree>
    <p:extLst>
      <p:ext uri="{BB962C8B-B14F-4D97-AF65-F5344CB8AC3E}">
        <p14:creationId xmlns:p14="http://schemas.microsoft.com/office/powerpoint/2010/main" val="141992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Also, we don’t know – do cells, with identical terminal fates pass through the same transcriptome changes during the development, or do they pass through different?</a:t>
            </a:r>
            <a:endParaRPr lang="en-US" b="0" dirty="0" smtClean="0">
              <a:effectLst/>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EBE2E91E-E4B1-8346-AF98-22B51AA76BC1}" type="slidenum">
              <a:rPr lang="en-US" smtClean="0"/>
              <a:t>30</a:t>
            </a:fld>
            <a:endParaRPr lang="en-US"/>
          </a:p>
        </p:txBody>
      </p:sp>
    </p:spTree>
    <p:extLst>
      <p:ext uri="{BB962C8B-B14F-4D97-AF65-F5344CB8AC3E}">
        <p14:creationId xmlns:p14="http://schemas.microsoft.com/office/powerpoint/2010/main" val="11311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B0299E-0F25-F948-9FE6-E1BC6D3C60C2}"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604262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B0299E-0F25-F948-9FE6-E1BC6D3C60C2}"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1342989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B0299E-0F25-F948-9FE6-E1BC6D3C60C2}"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156969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B0299E-0F25-F948-9FE6-E1BC6D3C60C2}"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397469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B0299E-0F25-F948-9FE6-E1BC6D3C60C2}" type="datetimeFigureOut">
              <a:rPr lang="en-US" smtClean="0"/>
              <a:t>9/17/18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1592130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B0299E-0F25-F948-9FE6-E1BC6D3C60C2}" type="datetimeFigureOut">
              <a:rPr lang="en-US" smtClean="0"/>
              <a:t>9/17/18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1296534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B0299E-0F25-F948-9FE6-E1BC6D3C60C2}" type="datetimeFigureOut">
              <a:rPr lang="en-US" smtClean="0"/>
              <a:t>9/17/18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332976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B0299E-0F25-F948-9FE6-E1BC6D3C60C2}" type="datetimeFigureOut">
              <a:rPr lang="en-US" smtClean="0"/>
              <a:t>9/17/18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1651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0299E-0F25-F948-9FE6-E1BC6D3C60C2}" type="datetimeFigureOut">
              <a:rPr lang="en-US" smtClean="0"/>
              <a:t>9/17/18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198779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B0299E-0F25-F948-9FE6-E1BC6D3C60C2}" type="datetimeFigureOut">
              <a:rPr lang="en-US" smtClean="0"/>
              <a:t>9/17/18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502528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B0299E-0F25-F948-9FE6-E1BC6D3C60C2}" type="datetimeFigureOut">
              <a:rPr lang="en-US" smtClean="0"/>
              <a:t>9/17/18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C790F7-4483-8040-B31D-70DCD843AD79}" type="slidenum">
              <a:rPr lang="en-US" smtClean="0"/>
              <a:t>‹#›</a:t>
            </a:fld>
            <a:endParaRPr lang="en-US"/>
          </a:p>
        </p:txBody>
      </p:sp>
    </p:spTree>
    <p:extLst>
      <p:ext uri="{BB962C8B-B14F-4D97-AF65-F5344CB8AC3E}">
        <p14:creationId xmlns:p14="http://schemas.microsoft.com/office/powerpoint/2010/main" val="20827825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B0299E-0F25-F948-9FE6-E1BC6D3C60C2}" type="datetimeFigureOut">
              <a:rPr lang="en-US" smtClean="0"/>
              <a:t>9/17/18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790F7-4483-8040-B31D-70DCD843AD79}" type="slidenum">
              <a:rPr lang="en-US" smtClean="0"/>
              <a:t>‹#›</a:t>
            </a:fld>
            <a:endParaRPr lang="en-US"/>
          </a:p>
        </p:txBody>
      </p:sp>
    </p:spTree>
    <p:extLst>
      <p:ext uri="{BB962C8B-B14F-4D97-AF65-F5344CB8AC3E}">
        <p14:creationId xmlns:p14="http://schemas.microsoft.com/office/powerpoint/2010/main" val="777663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649" y="1682719"/>
            <a:ext cx="11708668" cy="20599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Brandon Grotesque Light" charset="0"/>
                <a:ea typeface="Brandon Grotesque Light" charset="0"/>
                <a:cs typeface="Brandon Grotesque Light" charset="0"/>
              </a:rPr>
              <a:t>Lab Meeting </a:t>
            </a:r>
            <a:r>
              <a:rPr lang="en-US" sz="3600" dirty="0" smtClean="0">
                <a:latin typeface="Brandon Grotesque Light" charset="0"/>
                <a:ea typeface="Brandon Grotesque Light" charset="0"/>
                <a:cs typeface="Brandon Grotesque Light" charset="0"/>
              </a:rPr>
              <a:t>19.09.18</a:t>
            </a:r>
            <a:endParaRPr lang="en-US" sz="3600" dirty="0">
              <a:latin typeface="Brandon Grotesque Light" charset="0"/>
              <a:ea typeface="Brandon Grotesque Light" charset="0"/>
              <a:cs typeface="Brandon Grotesque Light"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2729" y="363260"/>
            <a:ext cx="2163983" cy="15304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561" y="363260"/>
            <a:ext cx="1971468" cy="1108422"/>
          </a:xfrm>
          <a:prstGeom prst="rect">
            <a:avLst/>
          </a:prstGeom>
        </p:spPr>
      </p:pic>
    </p:spTree>
    <p:extLst>
      <p:ext uri="{BB962C8B-B14F-4D97-AF65-F5344CB8AC3E}">
        <p14:creationId xmlns:p14="http://schemas.microsoft.com/office/powerpoint/2010/main" val="94876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4178" t="23608" r="10356" b="11392"/>
          <a:stretch/>
        </p:blipFill>
        <p:spPr>
          <a:xfrm>
            <a:off x="816755" y="1268179"/>
            <a:ext cx="5175504" cy="44577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252" t="19763" r="16279" b="15237"/>
          <a:stretch/>
        </p:blipFill>
        <p:spPr>
          <a:xfrm>
            <a:off x="6254169" y="1268179"/>
            <a:ext cx="5175504" cy="4457701"/>
          </a:xfrm>
          <a:prstGeom prst="rect">
            <a:avLst/>
          </a:prstGeom>
        </p:spPr>
      </p:pic>
    </p:spTree>
    <p:extLst>
      <p:ext uri="{BB962C8B-B14F-4D97-AF65-F5344CB8AC3E}">
        <p14:creationId xmlns:p14="http://schemas.microsoft.com/office/powerpoint/2010/main" val="1770668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68" y="115747"/>
            <a:ext cx="12192000" cy="6858000"/>
          </a:xfrm>
          <a:prstGeom prst="rect">
            <a:avLst/>
          </a:prstGeom>
        </p:spPr>
      </p:pic>
    </p:spTree>
    <p:extLst>
      <p:ext uri="{BB962C8B-B14F-4D97-AF65-F5344CB8AC3E}">
        <p14:creationId xmlns:p14="http://schemas.microsoft.com/office/powerpoint/2010/main" val="111522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786"/>
          </a:xfrm>
          <a:prstGeom prst="rect">
            <a:avLst/>
          </a:prstGeom>
        </p:spPr>
      </p:pic>
    </p:spTree>
    <p:extLst>
      <p:ext uri="{BB962C8B-B14F-4D97-AF65-F5344CB8AC3E}">
        <p14:creationId xmlns:p14="http://schemas.microsoft.com/office/powerpoint/2010/main" val="1349428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 y="0"/>
            <a:ext cx="12190349" cy="6858000"/>
          </a:xfrm>
          <a:prstGeom prst="rect">
            <a:avLst/>
          </a:prstGeom>
        </p:spPr>
      </p:pic>
      <p:sp>
        <p:nvSpPr>
          <p:cNvPr id="2" name="TextBox 1"/>
          <p:cNvSpPr txBox="1"/>
          <p:nvPr/>
        </p:nvSpPr>
        <p:spPr>
          <a:xfrm>
            <a:off x="2748100" y="4039733"/>
            <a:ext cx="910827" cy="646331"/>
          </a:xfrm>
          <a:prstGeom prst="rect">
            <a:avLst/>
          </a:prstGeom>
          <a:noFill/>
        </p:spPr>
        <p:txBody>
          <a:bodyPr wrap="none" rtlCol="0">
            <a:spAutoFit/>
          </a:bodyPr>
          <a:lstStyle/>
          <a:p>
            <a:r>
              <a:rPr lang="en-US" sz="3600" dirty="0" smtClean="0">
                <a:solidFill>
                  <a:schemeClr val="tx1">
                    <a:lumMod val="75000"/>
                    <a:lumOff val="25000"/>
                  </a:schemeClr>
                </a:solidFill>
                <a:latin typeface="Brandon Grotesque Medium" charset="0"/>
                <a:ea typeface="Brandon Grotesque Medium" charset="0"/>
                <a:cs typeface="Brandon Grotesque Medium" charset="0"/>
              </a:rPr>
              <a:t>18%</a:t>
            </a:r>
            <a:endParaRPr lang="en-US" sz="3600" dirty="0">
              <a:solidFill>
                <a:schemeClr val="tx1">
                  <a:lumMod val="75000"/>
                  <a:lumOff val="25000"/>
                </a:schemeClr>
              </a:solidFill>
              <a:latin typeface="Brandon Grotesque Medium" charset="0"/>
              <a:ea typeface="Brandon Grotesque Medium" charset="0"/>
              <a:cs typeface="Brandon Grotesque Medium" charset="0"/>
            </a:endParaRPr>
          </a:p>
        </p:txBody>
      </p:sp>
      <p:sp>
        <p:nvSpPr>
          <p:cNvPr id="4" name="TextBox 3"/>
          <p:cNvSpPr txBox="1"/>
          <p:nvPr/>
        </p:nvSpPr>
        <p:spPr>
          <a:xfrm>
            <a:off x="4691977" y="4039734"/>
            <a:ext cx="901209" cy="646331"/>
          </a:xfrm>
          <a:prstGeom prst="rect">
            <a:avLst/>
          </a:prstGeom>
          <a:noFill/>
        </p:spPr>
        <p:txBody>
          <a:bodyPr wrap="none" rtlCol="0">
            <a:spAutoFit/>
          </a:bodyPr>
          <a:lstStyle/>
          <a:p>
            <a:r>
              <a:rPr lang="en-US" sz="3600" dirty="0" smtClean="0">
                <a:solidFill>
                  <a:schemeClr val="tx1">
                    <a:lumMod val="75000"/>
                    <a:lumOff val="25000"/>
                  </a:schemeClr>
                </a:solidFill>
                <a:latin typeface="Brandon Grotesque Medium" charset="0"/>
                <a:ea typeface="Brandon Grotesque Medium" charset="0"/>
                <a:cs typeface="Brandon Grotesque Medium" charset="0"/>
              </a:rPr>
              <a:t>19%</a:t>
            </a:r>
            <a:endParaRPr lang="en-US" sz="3600" dirty="0">
              <a:solidFill>
                <a:schemeClr val="tx1">
                  <a:lumMod val="75000"/>
                  <a:lumOff val="25000"/>
                </a:schemeClr>
              </a:solidFill>
              <a:latin typeface="Brandon Grotesque Medium" charset="0"/>
              <a:ea typeface="Brandon Grotesque Medium" charset="0"/>
              <a:cs typeface="Brandon Grotesque Medium" charset="0"/>
            </a:endParaRPr>
          </a:p>
        </p:txBody>
      </p:sp>
      <p:sp>
        <p:nvSpPr>
          <p:cNvPr id="5" name="TextBox 4"/>
          <p:cNvSpPr txBox="1"/>
          <p:nvPr/>
        </p:nvSpPr>
        <p:spPr>
          <a:xfrm>
            <a:off x="6518994" y="4039733"/>
            <a:ext cx="970137" cy="646331"/>
          </a:xfrm>
          <a:prstGeom prst="rect">
            <a:avLst/>
          </a:prstGeom>
          <a:noFill/>
        </p:spPr>
        <p:txBody>
          <a:bodyPr wrap="none" rtlCol="0">
            <a:spAutoFit/>
          </a:bodyPr>
          <a:lstStyle/>
          <a:p>
            <a:r>
              <a:rPr lang="en-US" sz="3600" dirty="0" smtClean="0">
                <a:solidFill>
                  <a:schemeClr val="tx1">
                    <a:lumMod val="75000"/>
                    <a:lumOff val="25000"/>
                  </a:schemeClr>
                </a:solidFill>
                <a:latin typeface="Brandon Grotesque Medium" charset="0"/>
                <a:ea typeface="Brandon Grotesque Medium" charset="0"/>
                <a:cs typeface="Brandon Grotesque Medium" charset="0"/>
              </a:rPr>
              <a:t>22%</a:t>
            </a:r>
            <a:endParaRPr lang="en-US" sz="3600" dirty="0">
              <a:solidFill>
                <a:schemeClr val="tx1">
                  <a:lumMod val="75000"/>
                  <a:lumOff val="25000"/>
                </a:schemeClr>
              </a:solidFill>
              <a:latin typeface="Brandon Grotesque Medium" charset="0"/>
              <a:ea typeface="Brandon Grotesque Medium" charset="0"/>
              <a:cs typeface="Brandon Grotesque Medium" charset="0"/>
            </a:endParaRPr>
          </a:p>
        </p:txBody>
      </p:sp>
      <p:sp>
        <p:nvSpPr>
          <p:cNvPr id="6" name="TextBox 5"/>
          <p:cNvSpPr txBox="1"/>
          <p:nvPr/>
        </p:nvSpPr>
        <p:spPr>
          <a:xfrm>
            <a:off x="8462871" y="4039733"/>
            <a:ext cx="986167" cy="646331"/>
          </a:xfrm>
          <a:prstGeom prst="rect">
            <a:avLst/>
          </a:prstGeom>
          <a:noFill/>
        </p:spPr>
        <p:txBody>
          <a:bodyPr wrap="none" rtlCol="0">
            <a:spAutoFit/>
          </a:bodyPr>
          <a:lstStyle/>
          <a:p>
            <a:r>
              <a:rPr lang="en-US" sz="3600" dirty="0" smtClean="0">
                <a:solidFill>
                  <a:schemeClr val="tx1">
                    <a:lumMod val="75000"/>
                    <a:lumOff val="25000"/>
                  </a:schemeClr>
                </a:solidFill>
                <a:latin typeface="Brandon Grotesque Medium" charset="0"/>
                <a:ea typeface="Brandon Grotesque Medium" charset="0"/>
                <a:cs typeface="Brandon Grotesque Medium" charset="0"/>
              </a:rPr>
              <a:t>39%</a:t>
            </a:r>
            <a:endParaRPr lang="en-US" sz="3600" dirty="0">
              <a:solidFill>
                <a:schemeClr val="tx1">
                  <a:lumMod val="75000"/>
                  <a:lumOff val="25000"/>
                </a:schemeClr>
              </a:solidFill>
              <a:latin typeface="Brandon Grotesque Medium" charset="0"/>
              <a:ea typeface="Brandon Grotesque Medium" charset="0"/>
              <a:cs typeface="Brandon Grotesque Medium" charset="0"/>
            </a:endParaRPr>
          </a:p>
        </p:txBody>
      </p:sp>
      <p:sp>
        <p:nvSpPr>
          <p:cNvPr id="7" name="Rectangle 6"/>
          <p:cNvSpPr/>
          <p:nvPr/>
        </p:nvSpPr>
        <p:spPr>
          <a:xfrm>
            <a:off x="1924334" y="4039733"/>
            <a:ext cx="9676263" cy="1460315"/>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4097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7" y="0"/>
            <a:ext cx="12190349" cy="6858000"/>
          </a:xfrm>
          <a:prstGeom prst="rect">
            <a:avLst/>
          </a:prstGeom>
        </p:spPr>
      </p:pic>
      <p:sp>
        <p:nvSpPr>
          <p:cNvPr id="2" name="TextBox 1"/>
          <p:cNvSpPr txBox="1"/>
          <p:nvPr/>
        </p:nvSpPr>
        <p:spPr>
          <a:xfrm>
            <a:off x="2748100" y="4039733"/>
            <a:ext cx="910827" cy="646331"/>
          </a:xfrm>
          <a:prstGeom prst="rect">
            <a:avLst/>
          </a:prstGeom>
          <a:noFill/>
        </p:spPr>
        <p:txBody>
          <a:bodyPr wrap="none" rtlCol="0">
            <a:spAutoFit/>
          </a:bodyPr>
          <a:lstStyle/>
          <a:p>
            <a:r>
              <a:rPr lang="en-US" sz="3600" dirty="0" smtClean="0">
                <a:solidFill>
                  <a:schemeClr val="tx1">
                    <a:lumMod val="75000"/>
                    <a:lumOff val="25000"/>
                  </a:schemeClr>
                </a:solidFill>
                <a:latin typeface="Brandon Grotesque Medium" charset="0"/>
                <a:ea typeface="Brandon Grotesque Medium" charset="0"/>
                <a:cs typeface="Brandon Grotesque Medium" charset="0"/>
              </a:rPr>
              <a:t>18%</a:t>
            </a:r>
            <a:endParaRPr lang="en-US" sz="3600" dirty="0">
              <a:solidFill>
                <a:schemeClr val="tx1">
                  <a:lumMod val="75000"/>
                  <a:lumOff val="25000"/>
                </a:schemeClr>
              </a:solidFill>
              <a:latin typeface="Brandon Grotesque Medium" charset="0"/>
              <a:ea typeface="Brandon Grotesque Medium" charset="0"/>
              <a:cs typeface="Brandon Grotesque Medium" charset="0"/>
            </a:endParaRPr>
          </a:p>
        </p:txBody>
      </p:sp>
      <p:sp>
        <p:nvSpPr>
          <p:cNvPr id="4" name="TextBox 3"/>
          <p:cNvSpPr txBox="1"/>
          <p:nvPr/>
        </p:nvSpPr>
        <p:spPr>
          <a:xfrm>
            <a:off x="4691977" y="4039734"/>
            <a:ext cx="901209" cy="646331"/>
          </a:xfrm>
          <a:prstGeom prst="rect">
            <a:avLst/>
          </a:prstGeom>
          <a:noFill/>
        </p:spPr>
        <p:txBody>
          <a:bodyPr wrap="none" rtlCol="0">
            <a:spAutoFit/>
          </a:bodyPr>
          <a:lstStyle/>
          <a:p>
            <a:r>
              <a:rPr lang="en-US" sz="3600" dirty="0" smtClean="0">
                <a:solidFill>
                  <a:schemeClr val="tx1">
                    <a:lumMod val="75000"/>
                    <a:lumOff val="25000"/>
                  </a:schemeClr>
                </a:solidFill>
                <a:latin typeface="Brandon Grotesque Medium" charset="0"/>
                <a:ea typeface="Brandon Grotesque Medium" charset="0"/>
                <a:cs typeface="Brandon Grotesque Medium" charset="0"/>
              </a:rPr>
              <a:t>19%</a:t>
            </a:r>
            <a:endParaRPr lang="en-US" sz="3600" dirty="0">
              <a:solidFill>
                <a:schemeClr val="tx1">
                  <a:lumMod val="75000"/>
                  <a:lumOff val="25000"/>
                </a:schemeClr>
              </a:solidFill>
              <a:latin typeface="Brandon Grotesque Medium" charset="0"/>
              <a:ea typeface="Brandon Grotesque Medium" charset="0"/>
              <a:cs typeface="Brandon Grotesque Medium" charset="0"/>
            </a:endParaRPr>
          </a:p>
        </p:txBody>
      </p:sp>
      <p:sp>
        <p:nvSpPr>
          <p:cNvPr id="5" name="TextBox 4"/>
          <p:cNvSpPr txBox="1"/>
          <p:nvPr/>
        </p:nvSpPr>
        <p:spPr>
          <a:xfrm>
            <a:off x="6518994" y="4039733"/>
            <a:ext cx="970137" cy="646331"/>
          </a:xfrm>
          <a:prstGeom prst="rect">
            <a:avLst/>
          </a:prstGeom>
          <a:noFill/>
        </p:spPr>
        <p:txBody>
          <a:bodyPr wrap="none" rtlCol="0">
            <a:spAutoFit/>
          </a:bodyPr>
          <a:lstStyle/>
          <a:p>
            <a:r>
              <a:rPr lang="en-US" sz="3600" dirty="0" smtClean="0">
                <a:solidFill>
                  <a:schemeClr val="tx1">
                    <a:lumMod val="75000"/>
                    <a:lumOff val="25000"/>
                  </a:schemeClr>
                </a:solidFill>
                <a:latin typeface="Brandon Grotesque Medium" charset="0"/>
                <a:ea typeface="Brandon Grotesque Medium" charset="0"/>
                <a:cs typeface="Brandon Grotesque Medium" charset="0"/>
              </a:rPr>
              <a:t>22%</a:t>
            </a:r>
            <a:endParaRPr lang="en-US" sz="3600" dirty="0">
              <a:solidFill>
                <a:schemeClr val="tx1">
                  <a:lumMod val="75000"/>
                  <a:lumOff val="25000"/>
                </a:schemeClr>
              </a:solidFill>
              <a:latin typeface="Brandon Grotesque Medium" charset="0"/>
              <a:ea typeface="Brandon Grotesque Medium" charset="0"/>
              <a:cs typeface="Brandon Grotesque Medium" charset="0"/>
            </a:endParaRPr>
          </a:p>
        </p:txBody>
      </p:sp>
      <p:sp>
        <p:nvSpPr>
          <p:cNvPr id="6" name="TextBox 5"/>
          <p:cNvSpPr txBox="1"/>
          <p:nvPr/>
        </p:nvSpPr>
        <p:spPr>
          <a:xfrm>
            <a:off x="8462871" y="4039733"/>
            <a:ext cx="986167" cy="646331"/>
          </a:xfrm>
          <a:prstGeom prst="rect">
            <a:avLst/>
          </a:prstGeom>
          <a:noFill/>
        </p:spPr>
        <p:txBody>
          <a:bodyPr wrap="none" rtlCol="0">
            <a:spAutoFit/>
          </a:bodyPr>
          <a:lstStyle/>
          <a:p>
            <a:r>
              <a:rPr lang="en-US" sz="3600" dirty="0" smtClean="0">
                <a:solidFill>
                  <a:schemeClr val="tx1">
                    <a:lumMod val="75000"/>
                    <a:lumOff val="25000"/>
                  </a:schemeClr>
                </a:solidFill>
                <a:latin typeface="Brandon Grotesque Medium" charset="0"/>
                <a:ea typeface="Brandon Grotesque Medium" charset="0"/>
                <a:cs typeface="Brandon Grotesque Medium" charset="0"/>
              </a:rPr>
              <a:t>39%</a:t>
            </a:r>
            <a:endParaRPr lang="en-US" sz="3600" dirty="0">
              <a:solidFill>
                <a:schemeClr val="tx1">
                  <a:lumMod val="75000"/>
                  <a:lumOff val="25000"/>
                </a:schemeClr>
              </a:solidFill>
              <a:latin typeface="Brandon Grotesque Medium" charset="0"/>
              <a:ea typeface="Brandon Grotesque Medium" charset="0"/>
              <a:cs typeface="Brandon Grotesque Medium" charset="0"/>
            </a:endParaRPr>
          </a:p>
        </p:txBody>
      </p:sp>
    </p:spTree>
    <p:extLst>
      <p:ext uri="{BB962C8B-B14F-4D97-AF65-F5344CB8AC3E}">
        <p14:creationId xmlns:p14="http://schemas.microsoft.com/office/powerpoint/2010/main" val="414617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89" y="822960"/>
            <a:ext cx="10306353" cy="5917474"/>
          </a:xfrm>
          <a:prstGeom prst="rect">
            <a:avLst/>
          </a:prstGeom>
        </p:spPr>
      </p:pic>
    </p:spTree>
    <p:extLst>
      <p:ext uri="{BB962C8B-B14F-4D97-AF65-F5344CB8AC3E}">
        <p14:creationId xmlns:p14="http://schemas.microsoft.com/office/powerpoint/2010/main" val="14922730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03520" y="3246120"/>
            <a:ext cx="1639936" cy="369332"/>
          </a:xfrm>
          <a:prstGeom prst="rect">
            <a:avLst/>
          </a:prstGeom>
          <a:noFill/>
        </p:spPr>
        <p:txBody>
          <a:bodyPr wrap="none" rtlCol="0">
            <a:spAutoFit/>
          </a:bodyPr>
          <a:lstStyle/>
          <a:p>
            <a:r>
              <a:rPr lang="en-US" dirty="0" smtClean="0"/>
              <a:t>384 well holder</a:t>
            </a:r>
            <a:endParaRPr lang="en-US" dirty="0"/>
          </a:p>
        </p:txBody>
      </p:sp>
      <p:pic>
        <p:nvPicPr>
          <p:cNvPr id="1028" name="Picture 4"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448" y="723331"/>
            <a:ext cx="7230080" cy="541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9785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72" y="940526"/>
            <a:ext cx="10306353" cy="5917474"/>
          </a:xfrm>
          <a:prstGeom prst="rect">
            <a:avLst/>
          </a:prstGeom>
        </p:spPr>
      </p:pic>
    </p:spTree>
    <p:extLst>
      <p:ext uri="{BB962C8B-B14F-4D97-AF65-F5344CB8AC3E}">
        <p14:creationId xmlns:p14="http://schemas.microsoft.com/office/powerpoint/2010/main" val="111214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62" y="544010"/>
            <a:ext cx="4886054" cy="58394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3654" y="775504"/>
            <a:ext cx="5512438" cy="5376440"/>
          </a:xfrm>
          <a:prstGeom prst="rect">
            <a:avLst/>
          </a:prstGeom>
        </p:spPr>
      </p:pic>
    </p:spTree>
    <p:extLst>
      <p:ext uri="{BB962C8B-B14F-4D97-AF65-F5344CB8AC3E}">
        <p14:creationId xmlns:p14="http://schemas.microsoft.com/office/powerpoint/2010/main" val="204899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2" cy="6858001"/>
          </a:xfrm>
          <a:prstGeom prst="rect">
            <a:avLst/>
          </a:prstGeom>
        </p:spPr>
      </p:pic>
    </p:spTree>
    <p:extLst>
      <p:ext uri="{BB962C8B-B14F-4D97-AF65-F5344CB8AC3E}">
        <p14:creationId xmlns:p14="http://schemas.microsoft.com/office/powerpoint/2010/main" val="876101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786"/>
          </a:xfrm>
          <a:prstGeom prst="rect">
            <a:avLst/>
          </a:prstGeom>
        </p:spPr>
      </p:pic>
    </p:spTree>
    <p:extLst>
      <p:ext uri="{BB962C8B-B14F-4D97-AF65-F5344CB8AC3E}">
        <p14:creationId xmlns:p14="http://schemas.microsoft.com/office/powerpoint/2010/main" val="11508558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7824" y="1894114"/>
            <a:ext cx="8514372" cy="1200329"/>
          </a:xfrm>
          <a:prstGeom prst="rect">
            <a:avLst/>
          </a:prstGeom>
          <a:noFill/>
        </p:spPr>
        <p:txBody>
          <a:bodyPr wrap="square" rtlCol="0">
            <a:spAutoFit/>
          </a:bodyPr>
          <a:lstStyle/>
          <a:p>
            <a:r>
              <a:rPr lang="en-US" sz="3600" dirty="0" smtClean="0"/>
              <a:t>”I’m </a:t>
            </a:r>
            <a:r>
              <a:rPr lang="en-US" sz="3600" dirty="0" err="1" smtClean="0"/>
              <a:t>gonna</a:t>
            </a:r>
            <a:r>
              <a:rPr lang="en-US" sz="3600" dirty="0" smtClean="0"/>
              <a:t> do my own </a:t>
            </a:r>
            <a:r>
              <a:rPr lang="en-US" sz="3600" dirty="0" err="1" smtClean="0"/>
              <a:t>scRNA-seq</a:t>
            </a:r>
            <a:r>
              <a:rPr lang="en-US" sz="3600" dirty="0" smtClean="0"/>
              <a:t>! With template switching and </a:t>
            </a:r>
            <a:r>
              <a:rPr lang="en-US" sz="3600" dirty="0" err="1" smtClean="0"/>
              <a:t>NextSeq</a:t>
            </a:r>
            <a:r>
              <a:rPr lang="en-US" sz="3600" dirty="0" smtClean="0"/>
              <a:t>!”</a:t>
            </a:r>
            <a:endParaRPr lang="en-US" sz="3600" dirty="0"/>
          </a:p>
        </p:txBody>
      </p:sp>
      <p:pic>
        <p:nvPicPr>
          <p:cNvPr id="3074" name="Picture 2" descr="arlsberg &amp;dcy;&amp;ocy;&amp;vcy;&amp;iecy;&amp;rcy;&amp;icy;&amp;tcy; &amp;scy;&amp;ocy;&amp;zcy;&amp;dcy;&amp;"/>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6751879" y="1608880"/>
            <a:ext cx="5092134" cy="7409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108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1456" y="3200400"/>
            <a:ext cx="1428981" cy="369332"/>
          </a:xfrm>
          <a:prstGeom prst="rect">
            <a:avLst/>
          </a:prstGeom>
          <a:noFill/>
        </p:spPr>
        <p:txBody>
          <a:bodyPr wrap="none" rtlCol="0">
            <a:spAutoFit/>
          </a:bodyPr>
          <a:lstStyle/>
          <a:p>
            <a:r>
              <a:rPr lang="en-US" smtClean="0"/>
              <a:t>Agilent Bravo</a:t>
            </a:r>
            <a:endParaRPr lang="en-US"/>
          </a:p>
        </p:txBody>
      </p:sp>
      <p:pic>
        <p:nvPicPr>
          <p:cNvPr id="2050" name="Picture 2"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727" y="832366"/>
            <a:ext cx="6810375"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646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 y="436728"/>
            <a:ext cx="12192381" cy="6858000"/>
          </a:xfrm>
          <a:prstGeom prst="rect">
            <a:avLst/>
          </a:prstGeom>
        </p:spPr>
      </p:pic>
    </p:spTree>
    <p:extLst>
      <p:ext uri="{BB962C8B-B14F-4D97-AF65-F5344CB8AC3E}">
        <p14:creationId xmlns:p14="http://schemas.microsoft.com/office/powerpoint/2010/main" val="518410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5797" y="0"/>
            <a:ext cx="10026316" cy="6858000"/>
          </a:xfrm>
          <a:prstGeom prst="rect">
            <a:avLst/>
          </a:prstGeom>
        </p:spPr>
      </p:pic>
    </p:spTree>
    <p:extLst>
      <p:ext uri="{BB962C8B-B14F-4D97-AF65-F5344CB8AC3E}">
        <p14:creationId xmlns:p14="http://schemas.microsoft.com/office/powerpoint/2010/main" val="1186864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75998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381" cy="6858000"/>
          </a:xfrm>
          <a:prstGeom prst="rect">
            <a:avLst/>
          </a:prstGeom>
        </p:spPr>
      </p:pic>
    </p:spTree>
    <p:extLst>
      <p:ext uri="{BB962C8B-B14F-4D97-AF65-F5344CB8AC3E}">
        <p14:creationId xmlns:p14="http://schemas.microsoft.com/office/powerpoint/2010/main" val="9193146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12652" y="1430251"/>
            <a:ext cx="11708668" cy="20599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smtClean="0"/>
              <a:t>Thank you for your attention!</a:t>
            </a:r>
            <a:endParaRPr lang="en-US" sz="3600" b="1" i="1" dirty="0">
              <a:latin typeface="Avenir Book"/>
              <a:cs typeface="Avenir Book"/>
            </a:endParaRPr>
          </a:p>
        </p:txBody>
      </p:sp>
    </p:spTree>
    <p:extLst>
      <p:ext uri="{BB962C8B-B14F-4D97-AF65-F5344CB8AC3E}">
        <p14:creationId xmlns:p14="http://schemas.microsoft.com/office/powerpoint/2010/main" val="20087775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349" cy="6858000"/>
          </a:xfrm>
          <a:prstGeom prst="rect">
            <a:avLst/>
          </a:prstGeom>
        </p:spPr>
      </p:pic>
    </p:spTree>
    <p:extLst>
      <p:ext uri="{BB962C8B-B14F-4D97-AF65-F5344CB8AC3E}">
        <p14:creationId xmlns:p14="http://schemas.microsoft.com/office/powerpoint/2010/main" val="3855084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78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8451"/>
          <a:stretch/>
        </p:blipFill>
        <p:spPr>
          <a:xfrm>
            <a:off x="0" y="0"/>
            <a:ext cx="2627290" cy="6857786"/>
          </a:xfrm>
          <a:prstGeom prst="rect">
            <a:avLst/>
          </a:prstGeom>
        </p:spPr>
      </p:pic>
    </p:spTree>
    <p:extLst>
      <p:ext uri="{BB962C8B-B14F-4D97-AF65-F5344CB8AC3E}">
        <p14:creationId xmlns:p14="http://schemas.microsoft.com/office/powerpoint/2010/main" val="6034920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349" cy="6858000"/>
          </a:xfrm>
          <a:prstGeom prst="rect">
            <a:avLst/>
          </a:prstGeom>
        </p:spPr>
      </p:pic>
    </p:spTree>
    <p:extLst>
      <p:ext uri="{BB962C8B-B14F-4D97-AF65-F5344CB8AC3E}">
        <p14:creationId xmlns:p14="http://schemas.microsoft.com/office/powerpoint/2010/main" val="112294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9029"/>
          <a:stretch/>
        </p:blipFill>
        <p:spPr>
          <a:xfrm>
            <a:off x="3538728" y="0"/>
            <a:ext cx="8651621" cy="6858000"/>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70971"/>
          <a:stretch/>
        </p:blipFill>
        <p:spPr>
          <a:xfrm>
            <a:off x="-329183" y="0"/>
            <a:ext cx="3538728" cy="6858000"/>
          </a:xfrm>
          <a:prstGeom prst="rect">
            <a:avLst/>
          </a:prstGeom>
        </p:spPr>
      </p:pic>
    </p:spTree>
    <p:extLst>
      <p:ext uri="{BB962C8B-B14F-4D97-AF65-F5344CB8AC3E}">
        <p14:creationId xmlns:p14="http://schemas.microsoft.com/office/powerpoint/2010/main" val="897079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349" cy="6858000"/>
          </a:xfrm>
          <a:prstGeom prst="rect">
            <a:avLst/>
          </a:prstGeom>
        </p:spPr>
      </p:pic>
    </p:spTree>
    <p:extLst>
      <p:ext uri="{BB962C8B-B14F-4D97-AF65-F5344CB8AC3E}">
        <p14:creationId xmlns:p14="http://schemas.microsoft.com/office/powerpoint/2010/main" val="802482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45" y="139170"/>
            <a:ext cx="12192381" cy="6858000"/>
          </a:xfrm>
          <a:prstGeom prst="rect">
            <a:avLst/>
          </a:prstGeom>
        </p:spPr>
      </p:pic>
    </p:spTree>
    <p:extLst>
      <p:ext uri="{BB962C8B-B14F-4D97-AF65-F5344CB8AC3E}">
        <p14:creationId xmlns:p14="http://schemas.microsoft.com/office/powerpoint/2010/main" val="837509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349" cy="6858000"/>
          </a:xfrm>
          <a:prstGeom prst="rect">
            <a:avLst/>
          </a:prstGeom>
        </p:spPr>
      </p:pic>
    </p:spTree>
    <p:extLst>
      <p:ext uri="{BB962C8B-B14F-4D97-AF65-F5344CB8AC3E}">
        <p14:creationId xmlns:p14="http://schemas.microsoft.com/office/powerpoint/2010/main" val="20595074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349" cy="6858000"/>
          </a:xfrm>
          <a:prstGeom prst="rect">
            <a:avLst/>
          </a:prstGeom>
        </p:spPr>
      </p:pic>
    </p:spTree>
    <p:extLst>
      <p:ext uri="{BB962C8B-B14F-4D97-AF65-F5344CB8AC3E}">
        <p14:creationId xmlns:p14="http://schemas.microsoft.com/office/powerpoint/2010/main" val="234695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349" cy="6858000"/>
          </a:xfrm>
          <a:prstGeom prst="rect">
            <a:avLst/>
          </a:prstGeom>
        </p:spPr>
      </p:pic>
    </p:spTree>
    <p:extLst>
      <p:ext uri="{BB962C8B-B14F-4D97-AF65-F5344CB8AC3E}">
        <p14:creationId xmlns:p14="http://schemas.microsoft.com/office/powerpoint/2010/main" val="1059492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78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8451"/>
          <a:stretch/>
        </p:blipFill>
        <p:spPr>
          <a:xfrm>
            <a:off x="0" y="0"/>
            <a:ext cx="2627290" cy="6857786"/>
          </a:xfrm>
          <a:prstGeom prst="rect">
            <a:avLst/>
          </a:prstGeom>
        </p:spPr>
      </p:pic>
    </p:spTree>
    <p:extLst>
      <p:ext uri="{BB962C8B-B14F-4D97-AF65-F5344CB8AC3E}">
        <p14:creationId xmlns:p14="http://schemas.microsoft.com/office/powerpoint/2010/main" val="1872441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7786"/>
          </a:xfrm>
          <a:prstGeom prst="rect">
            <a:avLst/>
          </a:prstGeom>
        </p:spPr>
      </p:pic>
    </p:spTree>
    <p:extLst>
      <p:ext uri="{BB962C8B-B14F-4D97-AF65-F5344CB8AC3E}">
        <p14:creationId xmlns:p14="http://schemas.microsoft.com/office/powerpoint/2010/main" val="1240884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10666</TotalTime>
  <Words>205</Words>
  <Application>Microsoft Macintosh PowerPoint</Application>
  <PresentationFormat>Widescreen</PresentationFormat>
  <Paragraphs>25</Paragraphs>
  <Slides>30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Avenir Book</vt:lpstr>
      <vt:lpstr>Brandon Grotesque Light</vt:lpstr>
      <vt:lpstr>Brandon Grotesque Medium</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Bykov,Aleksandr</dc:creator>
  <cp:lastModifiedBy>Bykov,Aleksandr</cp:lastModifiedBy>
  <cp:revision>62</cp:revision>
  <cp:lastPrinted>2018-04-16T06:44:22Z</cp:lastPrinted>
  <dcterms:created xsi:type="dcterms:W3CDTF">2018-04-15T19:01:58Z</dcterms:created>
  <dcterms:modified xsi:type="dcterms:W3CDTF">2018-09-17T09:22:51Z</dcterms:modified>
</cp:coreProperties>
</file>